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77710168955595E-2"/>
          <c:y val="0.160476624015748"/>
          <c:w val="0.95820563206652276"/>
          <c:h val="0.571080708661417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837-4DBF-B481-B249B6C6FA0E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837-4DBF-B481-B249B6C6FA0E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400"/>
                      <a:t>14.1%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837-4DBF-B481-B249B6C6FA0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400"/>
                      <a:t>29.5%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837-4DBF-B481-B249B6C6FA0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2400"/>
                      <a:t>99.9%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E837-4DBF-B481-B249B6C6FA0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2007</c:v>
                </c:pt>
                <c:pt idx="1">
                  <c:v>2010</c:v>
                </c:pt>
                <c:pt idx="2">
                  <c:v>2014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14.1</c:v>
                </c:pt>
                <c:pt idx="1">
                  <c:v>29.5</c:v>
                </c:pt>
                <c:pt idx="2">
                  <c:v>99.9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837-4DBF-B481-B249B6C6FA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3"/>
        <c:axId val="-1551441280"/>
        <c:axId val="-1551440192"/>
      </c:barChart>
      <c:catAx>
        <c:axId val="-1551441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551440192"/>
        <c:crosses val="autoZero"/>
        <c:auto val="1"/>
        <c:lblAlgn val="ctr"/>
        <c:lblOffset val="100"/>
        <c:noMultiLvlLbl val="0"/>
      </c:catAx>
      <c:valAx>
        <c:axId val="-1551440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15514412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52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4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7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2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45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805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605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89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7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9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63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D18F5-E510-45A7-9029-5C383B64269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008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7933" y="1752600"/>
            <a:ext cx="2545463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7286" y="1322268"/>
            <a:ext cx="6208914" cy="40386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/>
              <a:t>Unprecedented Expansion of State Budget for Health care 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en-US" sz="2400" dirty="0"/>
              <a:t>365 mill GEL in </a:t>
            </a:r>
            <a:r>
              <a:rPr lang="ka-GE" sz="2400" dirty="0"/>
              <a:t>2012 </a:t>
            </a:r>
            <a:r>
              <a:rPr lang="en-US" sz="2400" dirty="0">
                <a:sym typeface="Wingdings" pitchFamily="2" charset="2"/>
              </a:rPr>
              <a:t> 1090 Mill Gel in </a:t>
            </a:r>
            <a:r>
              <a:rPr lang="ka-GE" sz="2400" dirty="0">
                <a:sym typeface="Wingdings" pitchFamily="2" charset="2"/>
              </a:rPr>
              <a:t>201</a:t>
            </a:r>
            <a:r>
              <a:rPr lang="en-US" sz="2400" dirty="0">
                <a:sym typeface="Wingdings" pitchFamily="2" charset="2"/>
              </a:rPr>
              <a:t>6</a:t>
            </a:r>
            <a:r>
              <a:rPr lang="ka-GE" sz="2400" dirty="0">
                <a:sym typeface="Wingdings" pitchFamily="2" charset="2"/>
              </a:rPr>
              <a:t> </a:t>
            </a:r>
            <a:endParaRPr lang="en-US" sz="24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/>
              <a:t>Launch </a:t>
            </a:r>
            <a:r>
              <a:rPr lang="en-US" sz="2400" dirty="0"/>
              <a:t>of Universal Health Care Program in February </a:t>
            </a:r>
            <a:r>
              <a:rPr lang="en-US" sz="2400" dirty="0"/>
              <a:t>2013</a:t>
            </a:r>
            <a:r>
              <a:rPr lang="ka-GE" sz="2400" dirty="0"/>
              <a:t>:</a:t>
            </a:r>
            <a:endParaRPr lang="en-US" sz="2400" dirty="0"/>
          </a:p>
          <a:p>
            <a:pPr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en-US" sz="2400" dirty="0"/>
              <a:t>All Population are covered by health care:</a:t>
            </a:r>
            <a:endParaRPr lang="ka-GE" sz="2400" dirty="0"/>
          </a:p>
          <a:p>
            <a:pPr lvl="1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ka-GE" dirty="0"/>
              <a:t>539 </a:t>
            </a:r>
            <a:r>
              <a:rPr lang="en-US" dirty="0"/>
              <a:t>000 –</a:t>
            </a:r>
            <a:r>
              <a:rPr lang="ka-GE" dirty="0"/>
              <a:t> </a:t>
            </a:r>
            <a:r>
              <a:rPr lang="en-US" dirty="0"/>
              <a:t>Private/corporate insurance</a:t>
            </a:r>
            <a:endParaRPr lang="ka-GE" dirty="0"/>
          </a:p>
          <a:p>
            <a:pPr lvl="1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en-US" dirty="0"/>
              <a:t>Other population - UHC</a:t>
            </a:r>
            <a:endParaRPr lang="en-US" dirty="0"/>
          </a:p>
          <a:p>
            <a:pPr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endParaRPr lang="en-US" sz="24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ka-GE" sz="2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65298" y="80513"/>
            <a:ext cx="8610600" cy="11430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Universal Health Care </a:t>
            </a:r>
            <a:r>
              <a:rPr lang="ka-GE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– 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Socially 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Oriented Political Platform 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F4058A56-E8BC-4892-8A42-3CFA7CD07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6165850"/>
            <a:ext cx="9144000" cy="692150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95603622-966E-4823-83FC-C52B49FC3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9" y="6237289"/>
            <a:ext cx="47529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National Center for Disease Control &amp;  Public Health</a:t>
            </a:r>
            <a:endParaRPr lang="ru-RU" altLang="en-US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 Box 8">
            <a:extLst>
              <a:ext uri="{FF2B5EF4-FFF2-40B4-BE49-F238E27FC236}">
                <a16:creationId xmlns="" xmlns:a16="http://schemas.microsoft.com/office/drawing/2014/main" id="{BDA7139D-1CE7-4988-8CB9-EE1E380624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5725" y="6381751"/>
            <a:ext cx="1543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bg1"/>
                </a:solidFill>
              </a:rPr>
              <a:t>www.ncdc.ge</a:t>
            </a:r>
            <a:endParaRPr lang="ru-RU" altLang="en-US" sz="1800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9014" y="6218816"/>
            <a:ext cx="772571" cy="59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79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6287" y="-81666"/>
            <a:ext cx="4752528" cy="132556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+mn-lt"/>
              </a:rPr>
              <a:t>Coverage of Healthcare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6309" y="4725144"/>
            <a:ext cx="5102602" cy="600328"/>
          </a:xfrm>
        </p:spPr>
        <p:txBody>
          <a:bodyPr>
            <a:noAutofit/>
          </a:bodyPr>
          <a:lstStyle/>
          <a:p>
            <a:pPr marL="457200" lvl="1" indent="0" algn="ctr">
              <a:buNone/>
            </a:pPr>
            <a:r>
              <a:rPr lang="en-US" sz="2000" dirty="0">
                <a:solidFill>
                  <a:srgbClr val="C00000"/>
                </a:solidFill>
                <a:latin typeface="+mj-lt"/>
              </a:rPr>
              <a:t>UHC Program has led to a major expansion in population entitlement to publicly financed health services (HUES) </a:t>
            </a:r>
          </a:p>
        </p:txBody>
      </p:sp>
      <p:graphicFrame>
        <p:nvGraphicFramePr>
          <p:cNvPr id="5" name="Chart 4"/>
          <p:cNvGraphicFramePr/>
          <p:nvPr>
            <p:extLst/>
          </p:nvPr>
        </p:nvGraphicFramePr>
        <p:xfrm>
          <a:off x="1603762" y="886682"/>
          <a:ext cx="5256335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Rectangle 4">
            <a:extLst>
              <a:ext uri="{FF2B5EF4-FFF2-40B4-BE49-F238E27FC236}">
                <a16:creationId xmlns="" xmlns:a16="http://schemas.microsoft.com/office/drawing/2014/main" id="{F4058A56-E8BC-4892-8A42-3CFA7CD07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6165850"/>
            <a:ext cx="9144000" cy="692150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13" name="Rectangle 5">
            <a:extLst>
              <a:ext uri="{FF2B5EF4-FFF2-40B4-BE49-F238E27FC236}">
                <a16:creationId xmlns="" xmlns:a16="http://schemas.microsoft.com/office/drawing/2014/main" id="{95603622-966E-4823-83FC-C52B49FC3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9" y="6237289"/>
            <a:ext cx="47529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National Center for Disease Control &amp;  Public Health</a:t>
            </a:r>
            <a:endParaRPr lang="ru-RU" altLang="en-US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 Box 8">
            <a:extLst>
              <a:ext uri="{FF2B5EF4-FFF2-40B4-BE49-F238E27FC236}">
                <a16:creationId xmlns="" xmlns:a16="http://schemas.microsoft.com/office/drawing/2014/main" id="{BDA7139D-1CE7-4988-8CB9-EE1E380624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5725" y="6381751"/>
            <a:ext cx="1543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bg1"/>
                </a:solidFill>
              </a:rPr>
              <a:t>www.ncdc.ge</a:t>
            </a:r>
            <a:endParaRPr lang="ru-RU" altLang="en-US" sz="180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9014" y="6218816"/>
            <a:ext cx="772571" cy="59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77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Sylfaen</vt:lpstr>
      <vt:lpstr>Wingdings</vt:lpstr>
      <vt:lpstr>Office Theme</vt:lpstr>
      <vt:lpstr>Universal Health Care –  Socially Oriented Political Platform </vt:lpstr>
      <vt:lpstr>Coverage of Healthcare services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Universal Health Care –  Socially Oriented Political Platform </dc:title>
  <dc:creator>Ketevan Gambashidze</dc:creator>
  <cp:lastModifiedBy>Ketevan Gambashidze</cp:lastModifiedBy>
  <cp:revision>2</cp:revision>
  <dcterms:created xsi:type="dcterms:W3CDTF">2019-06-04T09:13:02Z</dcterms:created>
  <dcterms:modified xsi:type="dcterms:W3CDTF">2019-06-04T09:13:08Z</dcterms:modified>
</cp:coreProperties>
</file>